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4"/>
    <p:sldMasterId id="2147483701" r:id="rId5"/>
  </p:sldMasterIdLst>
  <p:sldIdLst>
    <p:sldId id="256" r:id="rId6"/>
    <p:sldId id="257" r:id="rId7"/>
    <p:sldId id="259" r:id="rId8"/>
    <p:sldId id="260" r:id="rId9"/>
    <p:sldId id="267" r:id="rId10"/>
    <p:sldId id="268" r:id="rId11"/>
    <p:sldId id="269" r:id="rId12"/>
    <p:sldId id="271" r:id="rId13"/>
    <p:sldId id="296" r:id="rId14"/>
    <p:sldId id="297" r:id="rId15"/>
    <p:sldId id="272" r:id="rId16"/>
    <p:sldId id="273" r:id="rId17"/>
    <p:sldId id="274" r:id="rId18"/>
    <p:sldId id="300" r:id="rId19"/>
    <p:sldId id="302" r:id="rId20"/>
    <p:sldId id="305" r:id="rId21"/>
    <p:sldId id="303" r:id="rId22"/>
    <p:sldId id="304" r:id="rId23"/>
    <p:sldId id="277" r:id="rId24"/>
    <p:sldId id="306" r:id="rId25"/>
    <p:sldId id="307" r:id="rId26"/>
    <p:sldId id="308" r:id="rId27"/>
    <p:sldId id="276" r:id="rId28"/>
    <p:sldId id="312" r:id="rId29"/>
    <p:sldId id="282" r:id="rId30"/>
    <p:sldId id="283" r:id="rId31"/>
    <p:sldId id="284" r:id="rId32"/>
    <p:sldId id="310" r:id="rId33"/>
    <p:sldId id="286" r:id="rId34"/>
    <p:sldId id="287" r:id="rId35"/>
    <p:sldId id="288" r:id="rId36"/>
    <p:sldId id="289" r:id="rId37"/>
    <p:sldId id="290" r:id="rId38"/>
    <p:sldId id="285" r:id="rId39"/>
    <p:sldId id="298" r:id="rId40"/>
    <p:sldId id="299" r:id="rId41"/>
    <p:sldId id="295" r:id="rId42"/>
    <p:sldId id="279" r:id="rId43"/>
    <p:sldId id="309" r:id="rId44"/>
    <p:sldId id="292" r:id="rId45"/>
    <p:sldId id="293" r:id="rId46"/>
    <p:sldId id="311" r:id="rId47"/>
  </p:sldIdLst>
  <p:sldSz cx="12192000" cy="6858000"/>
  <p:notesSz cx="6858000" cy="9144000"/>
  <p:defaultTextStyle>
    <a:defPPr>
      <a:defRPr lang="pt-BR"/>
    </a:defPPr>
    <a:lvl1pPr algn="r" rtl="0" fontAlgn="base">
      <a:spcBef>
        <a:spcPct val="0"/>
      </a:spcBef>
      <a:spcAft>
        <a:spcPct val="0"/>
      </a:spcAft>
      <a:defRPr sz="1200" i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1200" i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1200" i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1200" i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1200" i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i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1200" i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1200" i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1200" i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533" autoAdjust="0"/>
  </p:normalViewPr>
  <p:slideViewPr>
    <p:cSldViewPr snapToGrid="0" showGuides="1">
      <p:cViewPr varScale="1">
        <p:scale>
          <a:sx n="76" d="100"/>
          <a:sy n="76" d="100"/>
        </p:scale>
        <p:origin x="1056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pt-BR" sz="1200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708275"/>
            <a:ext cx="10363200" cy="127793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pt-BR" noProof="0"/>
              <a:t>Clique para editar o título Mestre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2400" y="4168776"/>
            <a:ext cx="9347200" cy="669925"/>
          </a:xfrm>
        </p:spPr>
        <p:txBody>
          <a:bodyPr anchor="ctr" anchorCtr="1"/>
          <a:lstStyle>
            <a:lvl1pPr marL="0" indent="0" algn="ctr">
              <a:buFont typeface="Wingdings" pitchFamily="2" charset="2"/>
              <a:buNone/>
              <a:defRPr sz="2400" b="1"/>
            </a:lvl1pPr>
          </a:lstStyle>
          <a:p>
            <a:pPr lvl="0"/>
            <a:r>
              <a:rPr lang="pt-BR" noProof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3908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53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70434" y="152400"/>
            <a:ext cx="2815167" cy="61722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18585" y="152400"/>
            <a:ext cx="8248649" cy="6172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19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pt-BR" sz="120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708275"/>
            <a:ext cx="10363200" cy="1277938"/>
          </a:xfrm>
        </p:spPr>
        <p:txBody>
          <a:bodyPr anchor="t"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2400" y="4168776"/>
            <a:ext cx="9347200" cy="669925"/>
          </a:xfrm>
        </p:spPr>
        <p:txBody>
          <a:bodyPr anchor="ctr" anchorCtr="1"/>
          <a:lstStyle>
            <a:lvl1pPr marL="0" indent="0" algn="ctr">
              <a:buFont typeface="Wingdings" pitchFamily="2" charset="2"/>
              <a:buNone/>
              <a:defRPr sz="2400" b="1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9440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5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3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18585" y="1517650"/>
            <a:ext cx="5530849" cy="4806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52634" y="1517650"/>
            <a:ext cx="5532967" cy="4806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87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8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5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7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2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3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9168" y="152400"/>
            <a:ext cx="1125643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584" y="1517650"/>
            <a:ext cx="11267016" cy="480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406400" y="1320800"/>
            <a:ext cx="11480800" cy="152400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pt-BR" sz="120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406400" y="6426200"/>
            <a:ext cx="11482917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sz="1200"/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001" y="6489700"/>
            <a:ext cx="11298767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>
              <a:defRPr sz="1600" b="1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2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just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just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304925" indent="-395288" algn="just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>
          <a:solidFill>
            <a:schemeClr val="tx1"/>
          </a:solidFill>
          <a:latin typeface="+mn-lt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defRPr sz="2000">
          <a:solidFill>
            <a:schemeClr val="tx1"/>
          </a:solidFill>
          <a:latin typeface="+mn-lt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9168" y="152400"/>
            <a:ext cx="1125643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584" y="1517650"/>
            <a:ext cx="11267016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92213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just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o"/>
        <a:defRPr>
          <a:solidFill>
            <a:schemeClr val="tx1"/>
          </a:solidFill>
          <a:latin typeface="Arial" charset="0"/>
          <a:ea typeface="+mn-ea"/>
          <a:cs typeface="+mn-cs"/>
        </a:defRPr>
      </a:lvl1pPr>
      <a:lvl2pPr marL="908050" indent="-436563" algn="just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n"/>
        <a:defRPr>
          <a:solidFill>
            <a:schemeClr val="tx1"/>
          </a:solidFill>
          <a:latin typeface="Arial" charset="0"/>
        </a:defRPr>
      </a:lvl2pPr>
      <a:lvl3pPr marL="1304925" indent="-395288" algn="just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o"/>
        <a:defRPr>
          <a:solidFill>
            <a:schemeClr val="tx1"/>
          </a:solidFill>
          <a:latin typeface="Arial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defRPr sz="2000">
          <a:solidFill>
            <a:schemeClr val="tx1"/>
          </a:solidFill>
          <a:latin typeface="Arial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ikewai.com/WordPress/2016/12/12/sinais-do-futuro-imediato-1-internet-das-coisa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slideshare.net/monikakeerthi5/security-challenges-for-internet-of-thing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medcitynews.com/2015/03/challenges-facing-internet-things-infographic-break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pubnub.com/blog/2015-05-04-10-challenges-securing-iot-communications-iot-securit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lkvzcG1UMk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36978" y="2708275"/>
            <a:ext cx="10340622" cy="1277938"/>
          </a:xfrm>
        </p:spPr>
        <p:txBody>
          <a:bodyPr>
            <a:normAutofit/>
          </a:bodyPr>
          <a:lstStyle/>
          <a:p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Introdução à Internet das Coisas (IoT)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22400" y="4168776"/>
            <a:ext cx="9347200" cy="981075"/>
          </a:xfrm>
        </p:spPr>
        <p:txBody>
          <a:bodyPr anchor="ctr" anchorCtr="0">
            <a:noAutofit/>
          </a:bodyPr>
          <a:lstStyle/>
          <a:p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Prof. Dr. José Luís Zem</a:t>
            </a:r>
          </a:p>
        </p:txBody>
      </p:sp>
      <p:pic>
        <p:nvPicPr>
          <p:cNvPr id="8" name="Picture 4" descr="464488">
            <a:extLst>
              <a:ext uri="{FF2B5EF4-FFF2-40B4-BE49-F238E27FC236}">
                <a16:creationId xmlns:a16="http://schemas.microsoft.com/office/drawing/2014/main" id="{B36291F3-FB41-4A50-821B-140A7F82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715001"/>
            <a:ext cx="9207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logo_unicamp2">
            <a:extLst>
              <a:ext uri="{FF2B5EF4-FFF2-40B4-BE49-F238E27FC236}">
                <a16:creationId xmlns:a16="http://schemas.microsoft.com/office/drawing/2014/main" id="{800E98C6-CB74-41C6-91E0-06C829616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5715001"/>
            <a:ext cx="9525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8CB021D0-557E-4CFE-97BD-9E8C98FB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715000"/>
            <a:ext cx="7010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800"/>
              <a:t>Especialização em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66634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pt-BR" dirty="0"/>
          </a:p>
          <a:p>
            <a:pPr algn="just"/>
            <a:r>
              <a:rPr lang="pt-BR" dirty="0"/>
              <a:t>Alguns </a:t>
            </a:r>
            <a:r>
              <a:rPr lang="pt-BR" b="1" dirty="0"/>
              <a:t>exemplos dessas questões </a:t>
            </a:r>
            <a:r>
              <a:rPr lang="pt-BR" dirty="0"/>
              <a:t>são:</a:t>
            </a:r>
          </a:p>
          <a:p>
            <a:pPr algn="just"/>
            <a:endParaRPr lang="pt-BR" dirty="0"/>
          </a:p>
          <a:p>
            <a:pPr lvl="1" algn="just"/>
            <a:r>
              <a:rPr lang="pt-BR" dirty="0"/>
              <a:t>a identificação desses objetos inteligentes, </a:t>
            </a:r>
          </a:p>
          <a:p>
            <a:pPr lvl="1" algn="just"/>
            <a:r>
              <a:rPr lang="pt-BR" dirty="0"/>
              <a:t>o gerenciamento autônomo e a auto-organização destes objeto, </a:t>
            </a:r>
          </a:p>
          <a:p>
            <a:pPr lvl="1" algn="just"/>
            <a:r>
              <a:rPr lang="pt-BR" dirty="0"/>
              <a:t>diagnóstico e manutenção, </a:t>
            </a:r>
          </a:p>
          <a:p>
            <a:pPr lvl="1" algn="just"/>
            <a:r>
              <a:rPr lang="pt-BR" dirty="0"/>
              <a:t>comportamento orientado a objetivos e ao contexto, </a:t>
            </a:r>
          </a:p>
          <a:p>
            <a:pPr lvl="1" algn="just"/>
            <a:r>
              <a:rPr lang="pt-BR" dirty="0"/>
              <a:t>invasão de privacidade. </a:t>
            </a:r>
          </a:p>
          <a:p>
            <a:pPr lvl="2" algn="just"/>
            <a:endParaRPr lang="pt-BR" dirty="0"/>
          </a:p>
          <a:p>
            <a:pPr algn="just"/>
            <a:r>
              <a:rPr lang="pt-BR" b="1" dirty="0"/>
              <a:t>Atuação </a:t>
            </a:r>
            <a:r>
              <a:rPr lang="pt-BR" b="1" dirty="0" err="1"/>
              <a:t>autonôma</a:t>
            </a:r>
            <a:r>
              <a:rPr lang="pt-BR" b="1" dirty="0"/>
              <a:t>  no mundo físico, podendo, fisicamente, colocar em perigo as pessoas em seus ambientes</a:t>
            </a:r>
            <a:r>
              <a:rPr lang="pt-BR" dirty="0"/>
              <a:t>.</a:t>
            </a:r>
          </a:p>
        </p:txBody>
      </p:sp>
      <p:pic>
        <p:nvPicPr>
          <p:cNvPr id="5" name="Picture 4" descr="464488">
            <a:extLst>
              <a:ext uri="{FF2B5EF4-FFF2-40B4-BE49-F238E27FC236}">
                <a16:creationId xmlns:a16="http://schemas.microsoft.com/office/drawing/2014/main" id="{74255A23-2818-4318-AF49-F404A96C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_unicamp2">
            <a:extLst>
              <a:ext uri="{FF2B5EF4-FFF2-40B4-BE49-F238E27FC236}">
                <a16:creationId xmlns:a16="http://schemas.microsoft.com/office/drawing/2014/main" id="{CD934F73-BECC-4D73-BA43-5B8DF9E2A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512B74-B98E-4F73-92E7-E3FCA32BA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83787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– Definições.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 err="1"/>
              <a:t>Wikepedia</a:t>
            </a:r>
            <a:endParaRPr lang="pt-BR" b="1" dirty="0"/>
          </a:p>
          <a:p>
            <a:pPr algn="just"/>
            <a:endParaRPr lang="pt-BR" dirty="0"/>
          </a:p>
          <a:p>
            <a:pPr lvl="1" algn="just"/>
            <a:r>
              <a:rPr lang="pt-PT" dirty="0"/>
              <a:t>É uma </a:t>
            </a:r>
            <a:r>
              <a:rPr lang="pt-PT" b="1" i="1" dirty="0"/>
              <a:t>rede de objetos </a:t>
            </a:r>
            <a:r>
              <a:rPr lang="pt-PT" dirty="0"/>
              <a:t>embarcadas com </a:t>
            </a:r>
            <a:r>
              <a:rPr lang="pt-PT" b="1" i="1" dirty="0"/>
              <a:t>eletrônica, software, sensores e conectividade</a:t>
            </a:r>
            <a:r>
              <a:rPr lang="pt-PT" dirty="0"/>
              <a:t> que lhes permitam alcançar um maior valor e serviço através da </a:t>
            </a:r>
            <a:r>
              <a:rPr lang="pt-PT" b="1" i="1" dirty="0"/>
              <a:t>troca de dados</a:t>
            </a:r>
            <a:r>
              <a:rPr lang="pt-PT" dirty="0"/>
              <a:t> com o fabricante, operador e/ou </a:t>
            </a:r>
            <a:r>
              <a:rPr lang="pt-PT" b="1" dirty="0"/>
              <a:t>outros dispositivos conectados</a:t>
            </a:r>
            <a:r>
              <a:rPr lang="pt-PT" dirty="0"/>
              <a:t>. </a:t>
            </a:r>
          </a:p>
          <a:p>
            <a:pPr lvl="1" algn="just"/>
            <a:endParaRPr lang="pt-PT" dirty="0"/>
          </a:p>
          <a:p>
            <a:pPr lvl="1" algn="just"/>
            <a:r>
              <a:rPr lang="pt-PT" dirty="0"/>
              <a:t>Cada objeto é </a:t>
            </a:r>
            <a:r>
              <a:rPr lang="pt-PT" b="1" dirty="0"/>
              <a:t>exclusivamente identificável</a:t>
            </a:r>
            <a:r>
              <a:rPr lang="pt-PT" dirty="0"/>
              <a:t> através do seu sistema de computação embarcada, mas é capaz de </a:t>
            </a:r>
            <a:r>
              <a:rPr lang="pt-PT" b="1" i="1" dirty="0"/>
              <a:t>interagir dentro e fora </a:t>
            </a:r>
            <a:r>
              <a:rPr lang="pt-PT" dirty="0"/>
              <a:t>da infra-estrutura de rede existente.</a:t>
            </a:r>
            <a:endParaRPr lang="pt-BR" dirty="0"/>
          </a:p>
        </p:txBody>
      </p:sp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27338A18-FE67-4BE8-A69E-9CBC04BAE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7ECD0E8A-2253-4C1C-B854-B84461B2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1341A837-1B44-4A6A-AAD2-33E45C5AF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00120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– Definições.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1" dirty="0" err="1"/>
              <a:t>Gartner</a:t>
            </a:r>
            <a:r>
              <a:rPr lang="pt-BR" b="1" dirty="0"/>
              <a:t> </a:t>
            </a:r>
            <a:r>
              <a:rPr lang="pt-BR" b="1" dirty="0" err="1"/>
              <a:t>Group</a:t>
            </a:r>
            <a:endParaRPr lang="pt-BR" b="1" dirty="0"/>
          </a:p>
          <a:p>
            <a:pPr lvl="1" algn="just"/>
            <a:endParaRPr lang="pt-BR" dirty="0"/>
          </a:p>
          <a:p>
            <a:pPr lvl="1" algn="just">
              <a:lnSpc>
                <a:spcPct val="110000"/>
              </a:lnSpc>
            </a:pPr>
            <a:r>
              <a:rPr lang="pt-PT" dirty="0"/>
              <a:t>É uma </a:t>
            </a:r>
            <a:r>
              <a:rPr lang="pt-PT" b="1" dirty="0"/>
              <a:t>rede de objetos</a:t>
            </a:r>
            <a:r>
              <a:rPr lang="pt-PT" dirty="0"/>
              <a:t> que contenham tecnologia </a:t>
            </a:r>
            <a:r>
              <a:rPr lang="pt-PT" b="1" dirty="0"/>
              <a:t>embarcada</a:t>
            </a:r>
            <a:r>
              <a:rPr lang="pt-PT" dirty="0"/>
              <a:t> para se </a:t>
            </a:r>
            <a:r>
              <a:rPr lang="pt-PT" b="1" dirty="0"/>
              <a:t>comunicar</a:t>
            </a:r>
            <a:r>
              <a:rPr lang="pt-PT" dirty="0"/>
              <a:t> e, </a:t>
            </a:r>
            <a:r>
              <a:rPr lang="pt-PT" b="1" dirty="0"/>
              <a:t>sentir</a:t>
            </a:r>
            <a:r>
              <a:rPr lang="pt-PT" dirty="0"/>
              <a:t> ou</a:t>
            </a:r>
            <a:r>
              <a:rPr lang="pt-PT" b="1" dirty="0"/>
              <a:t> interagir </a:t>
            </a:r>
            <a:r>
              <a:rPr lang="pt-PT" dirty="0"/>
              <a:t>com outros objetos nos ambientes interno ou externo.</a:t>
            </a:r>
          </a:p>
          <a:p>
            <a:pPr lvl="1" algn="just"/>
            <a:endParaRPr lang="pt-PT" dirty="0"/>
          </a:p>
          <a:p>
            <a:pPr algn="just"/>
            <a:r>
              <a:rPr lang="en-US" b="1" dirty="0"/>
              <a:t>European Research Cluster on </a:t>
            </a:r>
            <a:r>
              <a:rPr lang="en-US" b="1" dirty="0" err="1"/>
              <a:t>IoT</a:t>
            </a:r>
            <a:r>
              <a:rPr lang="en-US" b="1" dirty="0"/>
              <a:t> (IERC)</a:t>
            </a:r>
          </a:p>
          <a:p>
            <a:pPr lvl="2" algn="just"/>
            <a:endParaRPr lang="pt-BR" dirty="0"/>
          </a:p>
          <a:p>
            <a:pPr lvl="1" algn="just">
              <a:lnSpc>
                <a:spcPct val="110000"/>
              </a:lnSpc>
            </a:pPr>
            <a:r>
              <a:rPr lang="pt-PT" dirty="0"/>
              <a:t>É uma </a:t>
            </a:r>
            <a:r>
              <a:rPr lang="pt-PT" b="1" dirty="0"/>
              <a:t>infraestrutura de rede dinâmica </a:t>
            </a:r>
            <a:r>
              <a:rPr lang="pt-PT" dirty="0"/>
              <a:t>com capacidades de </a:t>
            </a:r>
            <a:r>
              <a:rPr lang="pt-PT" b="1" dirty="0"/>
              <a:t>auto-configuração</a:t>
            </a:r>
            <a:r>
              <a:rPr lang="pt-PT" dirty="0"/>
              <a:t> e baseada em </a:t>
            </a:r>
            <a:r>
              <a:rPr lang="pt-PT" b="1" dirty="0"/>
              <a:t>protocolos</a:t>
            </a:r>
            <a:r>
              <a:rPr lang="pt-PT" dirty="0"/>
              <a:t> de comunicação </a:t>
            </a:r>
            <a:r>
              <a:rPr lang="pt-PT" b="1" dirty="0"/>
              <a:t>padrões</a:t>
            </a:r>
            <a:r>
              <a:rPr lang="pt-PT" dirty="0"/>
              <a:t> e </a:t>
            </a:r>
            <a:r>
              <a:rPr lang="pt-PT" b="1" dirty="0"/>
              <a:t>interoperáveis</a:t>
            </a:r>
            <a:r>
              <a:rPr lang="pt-PT" dirty="0"/>
              <a:t> onde os </a:t>
            </a:r>
            <a:r>
              <a:rPr lang="pt-PT" b="1" dirty="0"/>
              <a:t>objetos</a:t>
            </a:r>
            <a:r>
              <a:rPr lang="pt-PT" dirty="0"/>
              <a:t> físicos e virtuais têm </a:t>
            </a:r>
            <a:r>
              <a:rPr lang="pt-PT" b="1" dirty="0"/>
              <a:t>identidades, atributos físicos e personalidades</a:t>
            </a:r>
            <a:r>
              <a:rPr lang="pt-PT" dirty="0"/>
              <a:t> virtuais, usam interfaces inteligentes e estão perfeitamente </a:t>
            </a:r>
            <a:r>
              <a:rPr lang="pt-PT" b="1" dirty="0"/>
              <a:t>integrados na rede</a:t>
            </a:r>
            <a:r>
              <a:rPr lang="pt-PT" dirty="0"/>
              <a:t> de informação.</a:t>
            </a:r>
            <a:endParaRPr lang="en-US" dirty="0"/>
          </a:p>
        </p:txBody>
      </p:sp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CA01A8F5-CED0-4234-8F5F-8723A70F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C8683272-E30B-4469-8D44-62E7B3DC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0B020BD4-B5B2-49C8-98E9-A9FB8AA4B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265411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- Definições.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1" dirty="0"/>
              <a:t>IEEE </a:t>
            </a:r>
            <a:r>
              <a:rPr lang="pt-BR" b="1" dirty="0" err="1"/>
              <a:t>IoT</a:t>
            </a:r>
            <a:r>
              <a:rPr lang="pt-BR" b="1" dirty="0"/>
              <a:t> </a:t>
            </a:r>
            <a:r>
              <a:rPr lang="pt-BR" b="1" dirty="0" err="1"/>
              <a:t>Initiative</a:t>
            </a:r>
            <a:endParaRPr lang="pt-BR" b="1" dirty="0"/>
          </a:p>
          <a:p>
            <a:pPr lvl="1" algn="just">
              <a:lnSpc>
                <a:spcPct val="110000"/>
              </a:lnSpc>
            </a:pPr>
            <a:endParaRPr lang="pt-BR" dirty="0"/>
          </a:p>
          <a:p>
            <a:pPr lvl="1" algn="just"/>
            <a:r>
              <a:rPr lang="pt-PT" dirty="0"/>
              <a:t>É uma </a:t>
            </a:r>
            <a:r>
              <a:rPr lang="pt-PT" b="1" dirty="0"/>
              <a:t>rede que conecta objetos </a:t>
            </a:r>
            <a:r>
              <a:rPr lang="pt-PT" dirty="0"/>
              <a:t>singularmente </a:t>
            </a:r>
            <a:r>
              <a:rPr lang="pt-PT" b="1" dirty="0"/>
              <a:t>identificáveis</a:t>
            </a:r>
            <a:r>
              <a:rPr lang="pt-PT" dirty="0"/>
              <a:t> na Internet; estes objetos tem </a:t>
            </a:r>
            <a:r>
              <a:rPr lang="pt-PT" b="1" dirty="0"/>
              <a:t>sensoriamento, atuação e capacidade de programação </a:t>
            </a:r>
            <a:r>
              <a:rPr lang="pt-PT" dirty="0"/>
              <a:t>potencial, informações sobre os mesmos podem ser coletadas e seus estados podem ser alterados de qualquer lugar, a qualquer hora e por qualquer coisa.</a:t>
            </a:r>
          </a:p>
          <a:p>
            <a:pPr lvl="1" algn="just">
              <a:lnSpc>
                <a:spcPct val="110000"/>
              </a:lnSpc>
            </a:pPr>
            <a:endParaRPr lang="pt-PT" b="1" dirty="0"/>
          </a:p>
          <a:p>
            <a:pPr algn="just"/>
            <a:r>
              <a:rPr lang="pt-PT" b="1" dirty="0"/>
              <a:t>Em suma ...</a:t>
            </a:r>
          </a:p>
          <a:p>
            <a:pPr lvl="1" algn="just"/>
            <a:endParaRPr lang="pt-PT" dirty="0"/>
          </a:p>
          <a:p>
            <a:pPr lvl="1" algn="just"/>
            <a:r>
              <a:rPr lang="pt-PT" dirty="0"/>
              <a:t>Consiste em um </a:t>
            </a:r>
            <a:r>
              <a:rPr lang="pt-PT" b="1" dirty="0"/>
              <a:t>conjunto de objetos </a:t>
            </a:r>
            <a:r>
              <a:rPr lang="pt-PT" dirty="0"/>
              <a:t>que possuem </a:t>
            </a:r>
            <a:r>
              <a:rPr lang="pt-PT" b="1" dirty="0"/>
              <a:t>capacidade para analisar o ambiente</a:t>
            </a:r>
            <a:r>
              <a:rPr lang="pt-PT" dirty="0"/>
              <a:t> onde se encontram e </a:t>
            </a:r>
            <a:r>
              <a:rPr lang="pt-PT" b="1" dirty="0"/>
              <a:t>promover alguma interação </a:t>
            </a:r>
            <a:r>
              <a:rPr lang="pt-PT" dirty="0"/>
              <a:t>com o mesmo, além de </a:t>
            </a:r>
            <a:r>
              <a:rPr lang="pt-PT" b="1" dirty="0"/>
              <a:t>possuir</a:t>
            </a:r>
            <a:r>
              <a:rPr lang="pt-PT" dirty="0"/>
              <a:t> </a:t>
            </a:r>
            <a:r>
              <a:rPr lang="pt-PT" b="1" dirty="0"/>
              <a:t>capacidade de comuncação </a:t>
            </a:r>
            <a:r>
              <a:rPr lang="pt-PT" dirty="0"/>
              <a:t>com outros </a:t>
            </a:r>
            <a:r>
              <a:rPr lang="pt-PT" b="1" dirty="0"/>
              <a:t>objetos reais e/ou virtuais</a:t>
            </a:r>
            <a:r>
              <a:rPr lang="pt-PT" dirty="0"/>
              <a:t>, </a:t>
            </a:r>
            <a:r>
              <a:rPr lang="pt-PT" b="1" dirty="0"/>
              <a:t>locais e/ou remotos</a:t>
            </a:r>
            <a:r>
              <a:rPr lang="pt-PT" dirty="0"/>
              <a:t>, </a:t>
            </a:r>
            <a:r>
              <a:rPr lang="pt-PT" b="1" dirty="0"/>
              <a:t>usando ou não Internet </a:t>
            </a:r>
            <a:r>
              <a:rPr lang="pt-PT" dirty="0"/>
              <a:t>para isso.</a:t>
            </a:r>
          </a:p>
          <a:p>
            <a:pPr algn="just"/>
            <a:endParaRPr lang="en-US" dirty="0"/>
          </a:p>
        </p:txBody>
      </p:sp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7BAF4467-3409-4C1C-9E79-283059813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622980A2-8597-4B61-97BC-325B7CAE8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4D5D5AAC-E702-4C78-A52D-937C74814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322882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Coisas.</a:t>
            </a:r>
          </a:p>
        </p:txBody>
      </p:sp>
      <p:pic>
        <p:nvPicPr>
          <p:cNvPr id="4" name="Imagem 3">
            <a:hlinkClick r:id="rId2"/>
            <a:extLst>
              <a:ext uri="{FF2B5EF4-FFF2-40B4-BE49-F238E27FC236}">
                <a16:creationId xmlns:a16="http://schemas.microsoft.com/office/drawing/2014/main" id="{836F56F2-1906-4C0F-9F78-481FCBF9C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77" y="1616368"/>
            <a:ext cx="6430950" cy="4716449"/>
          </a:xfrm>
          <a:prstGeom prst="rect">
            <a:avLst/>
          </a:prstGeom>
        </p:spPr>
      </p:pic>
      <p:pic>
        <p:nvPicPr>
          <p:cNvPr id="5" name="Picture 4" descr="464488">
            <a:extLst>
              <a:ext uri="{FF2B5EF4-FFF2-40B4-BE49-F238E27FC236}">
                <a16:creationId xmlns:a16="http://schemas.microsoft.com/office/drawing/2014/main" id="{3F61EF10-A5C5-452E-9DAD-92A8D5C57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_unicamp2">
            <a:extLst>
              <a:ext uri="{FF2B5EF4-FFF2-40B4-BE49-F238E27FC236}">
                <a16:creationId xmlns:a16="http://schemas.microsoft.com/office/drawing/2014/main" id="{B2CFF848-3234-469C-B9A2-B5E741FF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8BECCE-66D4-426C-B124-340B16423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320982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- Componentes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pt-BR" b="1" dirty="0"/>
          </a:p>
          <a:p>
            <a:pPr algn="just"/>
            <a:r>
              <a:rPr lang="pt-BR" b="1" dirty="0"/>
              <a:t>Nós</a:t>
            </a:r>
          </a:p>
          <a:p>
            <a:pPr lvl="1" algn="just"/>
            <a:r>
              <a:rPr lang="pt-BR" dirty="0"/>
              <a:t>Dispositivos inteligentes como sensores, atuadores, PCs e smartphones.</a:t>
            </a:r>
          </a:p>
          <a:p>
            <a:pPr lvl="1" algn="just"/>
            <a:endParaRPr lang="pt-BR" dirty="0"/>
          </a:p>
          <a:p>
            <a:pPr algn="just"/>
            <a:r>
              <a:rPr lang="pt-BR" b="1" dirty="0"/>
              <a:t>Gateway</a:t>
            </a:r>
          </a:p>
          <a:p>
            <a:pPr lvl="1" algn="just"/>
            <a:r>
              <a:rPr lang="pt-BR" dirty="0"/>
              <a:t>Responsável pelo gerenciamento da comunicação entre os nós e os servidores de armazenamento de dados na Internet.</a:t>
            </a:r>
          </a:p>
          <a:p>
            <a:pPr lvl="1" algn="just"/>
            <a:endParaRPr lang="pt-BR" dirty="0"/>
          </a:p>
          <a:p>
            <a:pPr algn="just"/>
            <a:r>
              <a:rPr lang="pt-BR" b="1" dirty="0" err="1"/>
              <a:t>Cloud</a:t>
            </a:r>
            <a:endParaRPr lang="pt-BR" b="1" dirty="0"/>
          </a:p>
          <a:p>
            <a:pPr lvl="1" algn="just"/>
            <a:r>
              <a:rPr lang="pt-BR" dirty="0"/>
              <a:t>Contém os servidores responsáveis pelo armazenamento de dados na Internet.</a:t>
            </a:r>
          </a:p>
          <a:p>
            <a:pPr lvl="1" algn="just"/>
            <a:endParaRPr lang="pt-BR" dirty="0"/>
          </a:p>
          <a:p>
            <a:pPr algn="just"/>
            <a:r>
              <a:rPr lang="pt-BR" b="1" dirty="0"/>
              <a:t>Aplicações</a:t>
            </a:r>
          </a:p>
          <a:p>
            <a:pPr lvl="1" algn="just"/>
            <a:r>
              <a:rPr lang="pt-BR" dirty="0"/>
              <a:t>São capazes de tomar decisões baseadas nos dados publicados na Internet.</a:t>
            </a:r>
            <a:endParaRPr lang="en-US" dirty="0"/>
          </a:p>
        </p:txBody>
      </p:sp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04A33081-FF75-4528-92E1-72C4C6E94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1E70DC72-B67A-4562-AE29-DA6DFE71A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85146C7C-2453-41C7-8D4B-CFE6CDF7C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2997387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- Componentes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77" y="1793245"/>
            <a:ext cx="9401175" cy="4314825"/>
          </a:xfrm>
          <a:prstGeom prst="rect">
            <a:avLst/>
          </a:prstGeom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C784A045-B36F-4B7E-9F35-3ED0F3EDD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_unicamp2">
            <a:extLst>
              <a:ext uri="{FF2B5EF4-FFF2-40B4-BE49-F238E27FC236}">
                <a16:creationId xmlns:a16="http://schemas.microsoft.com/office/drawing/2014/main" id="{33F1B894-CE27-4873-9CFA-DE37D988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F76326-F8EB-4EF5-9E15-A462DDFC2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2969045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– Características dos Nós 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pt-BR" dirty="0"/>
          </a:p>
          <a:p>
            <a:pPr algn="just"/>
            <a:r>
              <a:rPr lang="pt-BR" dirty="0"/>
              <a:t>Os nós possuem normalmente um </a:t>
            </a:r>
            <a:r>
              <a:rPr lang="pt-BR" b="1" dirty="0"/>
              <a:t>hardware de arquitetura específica </a:t>
            </a:r>
            <a:r>
              <a:rPr lang="pt-BR" dirty="0"/>
              <a:t>(ARM, PIC, MSP430, AVR, </a:t>
            </a:r>
            <a:r>
              <a:rPr lang="pt-BR" dirty="0" err="1"/>
              <a:t>etc</a:t>
            </a:r>
            <a:r>
              <a:rPr lang="pt-BR" dirty="0"/>
              <a:t>).</a:t>
            </a:r>
          </a:p>
          <a:p>
            <a:pPr lvl="1" algn="just"/>
            <a:endParaRPr lang="pt-BR" dirty="0"/>
          </a:p>
          <a:p>
            <a:pPr algn="just"/>
            <a:r>
              <a:rPr lang="pt-BR" dirty="0"/>
              <a:t>Possuem também </a:t>
            </a:r>
            <a:r>
              <a:rPr lang="pt-BR" b="1" dirty="0"/>
              <a:t>poucos recursos de hardware </a:t>
            </a:r>
            <a:r>
              <a:rPr lang="pt-BR" dirty="0"/>
              <a:t>(CPU, memória RAM, memória flash e dispositivos de I/O).</a:t>
            </a:r>
          </a:p>
          <a:p>
            <a:pPr lvl="1" algn="just"/>
            <a:endParaRPr lang="pt-BR" dirty="0"/>
          </a:p>
          <a:p>
            <a:pPr algn="just"/>
            <a:r>
              <a:rPr lang="pt-BR" dirty="0"/>
              <a:t>Possuem </a:t>
            </a:r>
            <a:r>
              <a:rPr lang="pt-BR" b="1" dirty="0"/>
              <a:t>uma conexão de rede</a:t>
            </a:r>
            <a:r>
              <a:rPr lang="pt-BR" dirty="0"/>
              <a:t>, na maioria das vezes sem fio.</a:t>
            </a:r>
          </a:p>
          <a:p>
            <a:pPr lvl="1" algn="just"/>
            <a:endParaRPr lang="pt-BR" dirty="0"/>
          </a:p>
          <a:p>
            <a:pPr algn="just"/>
            <a:r>
              <a:rPr lang="pt-BR" dirty="0"/>
              <a:t>São normalmente </a:t>
            </a:r>
            <a:r>
              <a:rPr lang="pt-BR" b="1" dirty="0"/>
              <a:t>alimentados por bateria</a:t>
            </a:r>
            <a:r>
              <a:rPr lang="pt-BR" dirty="0"/>
              <a:t>.</a:t>
            </a:r>
          </a:p>
        </p:txBody>
      </p:sp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C51580EA-37ED-4B08-8CB8-69C77388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6FE5B687-72A6-4697-8358-36D59D46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B1554E-8944-44FC-8C33-159488489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942897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– Firmware 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pt-BR" dirty="0"/>
          </a:p>
          <a:p>
            <a:pPr algn="just"/>
            <a:r>
              <a:rPr lang="pt-BR" dirty="0"/>
              <a:t>Uma forma de implementar o </a:t>
            </a:r>
            <a:r>
              <a:rPr lang="pt-BR" b="1" dirty="0"/>
              <a:t>firmware de um dispositivo inteligente </a:t>
            </a:r>
            <a:r>
              <a:rPr lang="pt-BR" dirty="0"/>
              <a:t>é através de um código </a:t>
            </a:r>
            <a:r>
              <a:rPr lang="pt-BR" b="1" dirty="0" err="1"/>
              <a:t>bare</a:t>
            </a:r>
            <a:r>
              <a:rPr lang="pt-BR" b="1" dirty="0"/>
              <a:t>-metal</a:t>
            </a:r>
            <a:r>
              <a:rPr lang="pt-BR" dirty="0"/>
              <a:t> (sem sistema operacional).</a:t>
            </a:r>
          </a:p>
          <a:p>
            <a:pPr lvl="1" algn="just"/>
            <a:endParaRPr lang="pt-BR" dirty="0"/>
          </a:p>
          <a:p>
            <a:pPr lvl="1" algn="just"/>
            <a:endParaRPr lang="pt-BR" dirty="0"/>
          </a:p>
          <a:p>
            <a:pPr algn="just"/>
            <a:r>
              <a:rPr lang="pt-BR" b="1" dirty="0"/>
              <a:t>Conforme a complexidade e as necessidades do projeto aumentam</a:t>
            </a:r>
            <a:r>
              <a:rPr lang="pt-BR" dirty="0"/>
              <a:t>, fica difícil manter um código </a:t>
            </a:r>
            <a:r>
              <a:rPr lang="pt-BR" i="1" dirty="0" err="1"/>
              <a:t>bare</a:t>
            </a:r>
            <a:r>
              <a:rPr lang="pt-BR" i="1" dirty="0"/>
              <a:t>-metal</a:t>
            </a:r>
            <a:r>
              <a:rPr lang="pt-BR" dirty="0"/>
              <a:t>.</a:t>
            </a:r>
          </a:p>
          <a:p>
            <a:pPr lvl="1" algn="just"/>
            <a:endParaRPr lang="pt-BR" dirty="0"/>
          </a:p>
          <a:p>
            <a:pPr lvl="1" algn="just"/>
            <a:endParaRPr lang="pt-BR" dirty="0"/>
          </a:p>
          <a:p>
            <a:pPr algn="just"/>
            <a:r>
              <a:rPr lang="pt-BR" dirty="0"/>
              <a:t>Para estes casos, </a:t>
            </a:r>
            <a:r>
              <a:rPr lang="pt-BR" b="1" dirty="0"/>
              <a:t>o uso de um sistema operacional no dispositivo inteligente </a:t>
            </a:r>
            <a:r>
              <a:rPr lang="pt-BR" dirty="0"/>
              <a:t>pode ser a melhor solução.</a:t>
            </a:r>
          </a:p>
        </p:txBody>
      </p:sp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DBEBF535-8E2C-4FFE-8531-DCFCD33C1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41226C58-7E2A-49A7-9604-76B444CD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D260AC-81CA-4B9E-A0B2-B934438F9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891770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– Dispositivos e Sistemas</a:t>
            </a:r>
          </a:p>
        </p:txBody>
      </p:sp>
      <p:pic>
        <p:nvPicPr>
          <p:cNvPr id="11266" name="Picture 2" descr="http://media2.govtech.com/images/Internet_of_Thin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790" y="1645301"/>
            <a:ext cx="3948539" cy="394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nternet-of-things-healthcare-de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770" y="3212591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nternet-of-things-healthcare-de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082" y="1627795"/>
            <a:ext cx="2316473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nternet-of-things-medical-applic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20" y="1627794"/>
            <a:ext cx="2302764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464488">
            <a:extLst>
              <a:ext uri="{FF2B5EF4-FFF2-40B4-BE49-F238E27FC236}">
                <a16:creationId xmlns:a16="http://schemas.microsoft.com/office/drawing/2014/main" id="{489A12D5-E18B-4531-BA70-C5F787E41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logo_unicamp2">
            <a:extLst>
              <a:ext uri="{FF2B5EF4-FFF2-40B4-BE49-F238E27FC236}">
                <a16:creationId xmlns:a16="http://schemas.microsoft.com/office/drawing/2014/main" id="{ACBCDF36-0F38-4979-98DF-2DF186AA7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F104D81F-41DA-43AE-ACCE-3998D230B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FABC33E-4A51-E7BC-6413-37B3AE413AD4}"/>
              </a:ext>
            </a:extLst>
          </p:cNvPr>
          <p:cNvSpPr txBox="1"/>
          <p:nvPr/>
        </p:nvSpPr>
        <p:spPr>
          <a:xfrm>
            <a:off x="1875054" y="5875986"/>
            <a:ext cx="833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Sistemas de Tempo Real – Sistemas Embarcados e Internet das Coisas</a:t>
            </a:r>
          </a:p>
        </p:txBody>
      </p:sp>
    </p:spTree>
    <p:extLst>
      <p:ext uri="{BB962C8B-B14F-4D97-AF65-F5344CB8AC3E}">
        <p14:creationId xmlns:p14="http://schemas.microsoft.com/office/powerpoint/2010/main" val="3282667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000" dirty="0"/>
          </a:p>
          <a:p>
            <a:r>
              <a:rPr lang="pt-BR" sz="2000" dirty="0"/>
              <a:t>A Internet.</a:t>
            </a:r>
          </a:p>
          <a:p>
            <a:r>
              <a:rPr lang="pt-BR" sz="2000" dirty="0"/>
              <a:t>As gerações (ou evoluções) da Internet.</a:t>
            </a:r>
          </a:p>
          <a:p>
            <a:r>
              <a:rPr lang="pt-BR" sz="2000" dirty="0"/>
              <a:t>Internet das Coisas.</a:t>
            </a:r>
          </a:p>
          <a:p>
            <a:r>
              <a:rPr lang="pt-BR" sz="2000" dirty="0"/>
              <a:t>Por onde começar ...</a:t>
            </a:r>
          </a:p>
          <a:p>
            <a:r>
              <a:rPr lang="pt-BR" sz="2000" dirty="0" err="1"/>
              <a:t>Hands</a:t>
            </a:r>
            <a:r>
              <a:rPr lang="pt-BR" sz="2000" dirty="0"/>
              <a:t> </a:t>
            </a:r>
            <a:r>
              <a:rPr lang="pt-BR" sz="2000" dirty="0" err="1"/>
              <a:t>on</a:t>
            </a:r>
            <a:r>
              <a:rPr lang="pt-BR" sz="2000" dirty="0"/>
              <a:t>.</a:t>
            </a:r>
          </a:p>
        </p:txBody>
      </p:sp>
      <p:pic>
        <p:nvPicPr>
          <p:cNvPr id="7" name="Picture 4" descr="464488">
            <a:extLst>
              <a:ext uri="{FF2B5EF4-FFF2-40B4-BE49-F238E27FC236}">
                <a16:creationId xmlns:a16="http://schemas.microsoft.com/office/drawing/2014/main" id="{29EAACAA-C315-40AE-9A94-62DD97316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logo_unicamp2">
            <a:extLst>
              <a:ext uri="{FF2B5EF4-FFF2-40B4-BE49-F238E27FC236}">
                <a16:creationId xmlns:a16="http://schemas.microsoft.com/office/drawing/2014/main" id="{8843B085-976A-4792-A9EC-36FF145C1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D0689077-F78A-49C2-BD78-2851BABA6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854455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- Aplicabilidade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35" y="1746527"/>
            <a:ext cx="9177962" cy="4483206"/>
          </a:xfrm>
          <a:prstGeom prst="rect">
            <a:avLst/>
          </a:prstGeom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3D729DFA-235B-4603-8442-A60FB641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27203EC5-C3CD-4991-9083-BD784E5E5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96BB3D54-3760-44AF-B599-409744A30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358658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- Aplicabilidade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53" y="1689346"/>
            <a:ext cx="9916147" cy="4498133"/>
          </a:xfrm>
          <a:prstGeom prst="rect">
            <a:avLst/>
          </a:prstGeom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34BD7459-2715-483C-8C0E-61DFC2A1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683D4A17-1B92-4EDA-9550-0716CFF6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107BFDC-CEB4-4293-A379-BBA6B0936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03255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- Aplicabilidade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44" y="1694354"/>
            <a:ext cx="8577228" cy="4482000"/>
          </a:xfrm>
          <a:prstGeom prst="rect">
            <a:avLst/>
          </a:prstGeom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E9BE08B3-1E12-444B-B1C9-534BDA118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B60BF582-EE64-4DA2-ADFB-BF7BAEC71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D110B5BD-C98C-4245-AFC1-18C19D79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2093581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- Aplicabilidade.</a:t>
            </a:r>
          </a:p>
        </p:txBody>
      </p:sp>
      <p:pic>
        <p:nvPicPr>
          <p:cNvPr id="4" name="Picture 2" descr="https://inventrom.files.wordpress.com/2014/11/thing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72" y="2139539"/>
            <a:ext cx="9270480" cy="345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464488">
            <a:extLst>
              <a:ext uri="{FF2B5EF4-FFF2-40B4-BE49-F238E27FC236}">
                <a16:creationId xmlns:a16="http://schemas.microsoft.com/office/drawing/2014/main" id="{CF5CCDA0-5F00-430F-B6B3-6570B617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_unicamp2">
            <a:extLst>
              <a:ext uri="{FF2B5EF4-FFF2-40B4-BE49-F238E27FC236}">
                <a16:creationId xmlns:a16="http://schemas.microsoft.com/office/drawing/2014/main" id="{61D5AD16-0095-4F95-B5E6-990E12074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49AC4F-7FDC-4684-AACE-833DD5020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3432988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E884A-9E77-302B-393C-923BD9DC7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2A708-C788-5379-E779-010BBAE4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 – Larga Escala.</a:t>
            </a:r>
          </a:p>
        </p:txBody>
      </p:sp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998988FD-F430-81FB-DAA4-93D38665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D838A250-9878-1267-DEEF-EE6EA511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EA9C799-4D2E-FFC9-04D0-BD4513AE2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BBD77F38-80D3-08D4-8F33-2E2F76672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2" y="1616300"/>
            <a:ext cx="6402521" cy="4555900"/>
          </a:xfrm>
          <a:prstGeom prst="rect">
            <a:avLst/>
          </a:prstGeom>
        </p:spPr>
      </p:pic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97A3E512-571C-4463-04D2-037CE9635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018" y="1501999"/>
            <a:ext cx="3654781" cy="47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85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Internet das Coisas – Desafios.</a:t>
            </a:r>
          </a:p>
        </p:txBody>
      </p:sp>
      <p:pic>
        <p:nvPicPr>
          <p:cNvPr id="16386" name="Picture 2" descr="Source: Laird Technologie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89" y="1533239"/>
            <a:ext cx="6424606" cy="480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B8DFA2A2-95A2-4099-ABFD-86F6CFA52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FE235888-A77B-43BE-ACA3-018E37D5C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706522F-41BD-4C8D-ABA8-130B7A595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369767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Internet das Coisas – Possíveis Ataques.</a:t>
            </a:r>
          </a:p>
        </p:txBody>
      </p:sp>
      <p:pic>
        <p:nvPicPr>
          <p:cNvPr id="18434" name="Picture 2" descr="iot internet of things security challenge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33" y="1533243"/>
            <a:ext cx="7506238" cy="486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1B26C990-68FB-49B7-96A4-B03431C8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5CA72004-AC43-4465-BBC0-3A8C337CD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7A7D2F73-4B3E-4F02-AC7E-4B33562C8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2676810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onde começar –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endParaRPr lang="pt-BR" dirty="0"/>
          </a:p>
        </p:txBody>
      </p:sp>
      <p:pic>
        <p:nvPicPr>
          <p:cNvPr id="19462" name="Picture 6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8" y="2040184"/>
            <a:ext cx="5650251" cy="320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aspberry Pi 5 é oficialmente lançada no mercado - Adrenaline">
            <a:extLst>
              <a:ext uri="{FF2B5EF4-FFF2-40B4-BE49-F238E27FC236}">
                <a16:creationId xmlns:a16="http://schemas.microsoft.com/office/drawing/2014/main" id="{730DB8CB-AD96-49AF-98E2-257488415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327" y="2040184"/>
            <a:ext cx="5142545" cy="321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464488">
            <a:extLst>
              <a:ext uri="{FF2B5EF4-FFF2-40B4-BE49-F238E27FC236}">
                <a16:creationId xmlns:a16="http://schemas.microsoft.com/office/drawing/2014/main" id="{2EC3FEF4-BA6D-4D23-9F79-F9D9745F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_unicamp2">
            <a:extLst>
              <a:ext uri="{FF2B5EF4-FFF2-40B4-BE49-F238E27FC236}">
                <a16:creationId xmlns:a16="http://schemas.microsoft.com/office/drawing/2014/main" id="{9AE9E46E-6EB0-4FF0-AACF-213E0A3DD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A3DFC3-2C9B-4CBE-899D-976A098AF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782981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onde começar – </a:t>
            </a:r>
            <a:r>
              <a:rPr lang="pt-BR" dirty="0" err="1"/>
              <a:t>Raspberry</a:t>
            </a:r>
            <a:r>
              <a:rPr lang="pt-BR" dirty="0"/>
              <a:t> Pi Pico</a:t>
            </a:r>
          </a:p>
        </p:txBody>
      </p:sp>
      <p:pic>
        <p:nvPicPr>
          <p:cNvPr id="2058" name="Picture 10" descr="Nova Raspberry Pi Pico W: Agora com WiFi (e Bluetooth) - Embarcados">
            <a:extLst>
              <a:ext uri="{FF2B5EF4-FFF2-40B4-BE49-F238E27FC236}">
                <a16:creationId xmlns:a16="http://schemas.microsoft.com/office/drawing/2014/main" id="{46AEBFEA-F162-454D-834E-7B57E4B9A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564" y="2103551"/>
            <a:ext cx="5094821" cy="339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ASPBERRY-PI RASPBERRY PI PICO WH SBC, Raspberry Pi Pico WH, RP2040, ARM  Cortex-M0+, 264kB RAM, 2MB Flash, Wifi, With header">
            <a:extLst>
              <a:ext uri="{FF2B5EF4-FFF2-40B4-BE49-F238E27FC236}">
                <a16:creationId xmlns:a16="http://schemas.microsoft.com/office/drawing/2014/main" id="{50144294-1BDE-4838-BF54-B70816D21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101" y="2103551"/>
            <a:ext cx="6171680" cy="339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464488">
            <a:extLst>
              <a:ext uri="{FF2B5EF4-FFF2-40B4-BE49-F238E27FC236}">
                <a16:creationId xmlns:a16="http://schemas.microsoft.com/office/drawing/2014/main" id="{6E14433B-85F9-4668-A2BC-3EA2E697F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_unicamp2">
            <a:extLst>
              <a:ext uri="{FF2B5EF4-FFF2-40B4-BE49-F238E27FC236}">
                <a16:creationId xmlns:a16="http://schemas.microsoft.com/office/drawing/2014/main" id="{BE188FAB-CD69-4805-AF24-213D216E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86CB0F-A8BC-44C2-8EB3-DD816ADB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34606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onde começar – </a:t>
            </a:r>
            <a:r>
              <a:rPr lang="pt-BR" dirty="0" err="1"/>
              <a:t>Beaglebone</a:t>
            </a:r>
            <a:endParaRPr lang="pt-BR" dirty="0"/>
          </a:p>
        </p:txBody>
      </p:sp>
      <p:pic>
        <p:nvPicPr>
          <p:cNvPr id="21506" name="Picture 2" descr="http://elinux.org/images/2/23/REV_A5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03" y="1897947"/>
            <a:ext cx="60198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34308CFE-55B7-4354-812B-5ACD36FB8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119533B6-6382-4112-BAA6-6B1BABAF2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E64EBE0-89A4-4953-8FEB-229112871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72387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pt-BR" dirty="0"/>
          </a:p>
          <a:p>
            <a:pPr algn="just"/>
            <a:r>
              <a:rPr lang="pt-BR" dirty="0"/>
              <a:t>Em 24 de outubro de 1995, o Federal Networking </a:t>
            </a:r>
            <a:r>
              <a:rPr lang="pt-BR" dirty="0" err="1"/>
              <a:t>Council</a:t>
            </a:r>
            <a:r>
              <a:rPr lang="pt-BR" dirty="0"/>
              <a:t> aprovou uma resolução definindo o termo Internet.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Internet se refere ao sistema de informação global que:</a:t>
            </a:r>
          </a:p>
          <a:p>
            <a:pPr lvl="1" algn="just"/>
            <a:endParaRPr lang="pt-BR" dirty="0"/>
          </a:p>
          <a:p>
            <a:pPr lvl="1" algn="just"/>
            <a:r>
              <a:rPr lang="pt-BR" b="1" dirty="0"/>
              <a:t>(i) é logicamente ligado por um endereço único global baseado no Internet </a:t>
            </a:r>
            <a:r>
              <a:rPr lang="pt-BR" b="1" dirty="0" err="1"/>
              <a:t>Protocol</a:t>
            </a:r>
            <a:r>
              <a:rPr lang="pt-BR" b="1" dirty="0"/>
              <a:t> (IP) ou suas </a:t>
            </a:r>
            <a:r>
              <a:rPr lang="pt-BR" b="1" dirty="0" err="1"/>
              <a:t>subseqüentes</a:t>
            </a:r>
            <a:r>
              <a:rPr lang="pt-BR" b="1" dirty="0"/>
              <a:t> extensões; </a:t>
            </a:r>
          </a:p>
          <a:p>
            <a:pPr lvl="1" algn="just"/>
            <a:endParaRPr lang="pt-BR" b="1" dirty="0"/>
          </a:p>
          <a:p>
            <a:pPr lvl="1" algn="just"/>
            <a:r>
              <a:rPr lang="pt-BR" b="1" dirty="0"/>
              <a:t>(</a:t>
            </a:r>
            <a:r>
              <a:rPr lang="pt-BR" b="1" dirty="0" err="1"/>
              <a:t>ii</a:t>
            </a:r>
            <a:r>
              <a:rPr lang="pt-BR" b="1" dirty="0"/>
              <a:t>) é capaz de suportar comunicações usando o </a:t>
            </a:r>
            <a:r>
              <a:rPr lang="pt-BR" b="1" dirty="0" err="1"/>
              <a:t>Transmission</a:t>
            </a:r>
            <a:r>
              <a:rPr lang="pt-BR" b="1" dirty="0"/>
              <a:t> </a:t>
            </a:r>
            <a:r>
              <a:rPr lang="pt-BR" b="1" dirty="0" err="1"/>
              <a:t>Control</a:t>
            </a:r>
            <a:r>
              <a:rPr lang="pt-BR" b="1" dirty="0"/>
              <a:t> </a:t>
            </a:r>
            <a:r>
              <a:rPr lang="pt-BR" b="1" dirty="0" err="1"/>
              <a:t>Protocol</a:t>
            </a:r>
            <a:r>
              <a:rPr lang="pt-BR" b="1" dirty="0"/>
              <a:t>/Internet </a:t>
            </a:r>
            <a:r>
              <a:rPr lang="pt-BR" b="1" dirty="0" err="1"/>
              <a:t>Protocol</a:t>
            </a:r>
            <a:r>
              <a:rPr lang="pt-BR" b="1" dirty="0"/>
              <a:t> (TCP/IP) ou suas </a:t>
            </a:r>
            <a:r>
              <a:rPr lang="pt-BR" b="1" dirty="0" err="1"/>
              <a:t>subseqüentes</a:t>
            </a:r>
            <a:r>
              <a:rPr lang="pt-BR" b="1" dirty="0"/>
              <a:t> extensões e/ou outros protocolos compatíveis ao IP; e </a:t>
            </a:r>
          </a:p>
          <a:p>
            <a:pPr lvl="1" algn="just"/>
            <a:endParaRPr lang="pt-BR" b="1" dirty="0"/>
          </a:p>
          <a:p>
            <a:pPr lvl="1" algn="just"/>
            <a:r>
              <a:rPr lang="pt-BR" b="1" dirty="0"/>
              <a:t>(</a:t>
            </a:r>
            <a:r>
              <a:rPr lang="pt-BR" b="1" dirty="0" err="1"/>
              <a:t>iii</a:t>
            </a:r>
            <a:r>
              <a:rPr lang="pt-BR" b="1" dirty="0"/>
              <a:t>) provê, usa ou torna acessível, tanto publicamente como privadamente, serviços de mais alto nível produzidos na </a:t>
            </a:r>
            <a:r>
              <a:rPr lang="pt-BR" b="1" dirty="0" err="1"/>
              <a:t>infra-estrutura</a:t>
            </a:r>
            <a:r>
              <a:rPr lang="pt-BR" b="1" dirty="0"/>
              <a:t> descrita.</a:t>
            </a:r>
          </a:p>
        </p:txBody>
      </p:sp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AE7963D0-0E2F-442E-AA3C-373B06F90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E9619009-BA59-45F0-BC5E-140977720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85089BFF-332A-46AE-90CE-CB24024DB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831119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onde começar – </a:t>
            </a:r>
            <a:r>
              <a:rPr lang="pt-BR" dirty="0" err="1"/>
              <a:t>IoT</a:t>
            </a:r>
            <a:r>
              <a:rPr lang="pt-BR" dirty="0"/>
              <a:t> </a:t>
            </a:r>
            <a:r>
              <a:rPr lang="pt-BR" dirty="0" err="1"/>
              <a:t>Surfboard</a:t>
            </a:r>
            <a:endParaRPr lang="pt-BR" dirty="0"/>
          </a:p>
        </p:txBody>
      </p:sp>
      <p:pic>
        <p:nvPicPr>
          <p:cNvPr id="1026" name="Picture 2" descr="http://s3.amazonaws.com/img.iluria.com/product/351525/7E84B9/850x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784" y="1530861"/>
            <a:ext cx="4805886" cy="480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BB0232E6-36A8-483A-8330-AD5EF9913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7B9EC608-A976-4A35-A4DB-A75DEE63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1796282A-566A-4B0F-BD8C-53B5BA6C2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452088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Intel </a:t>
            </a:r>
            <a:r>
              <a:rPr lang="pt-BR" dirty="0" err="1"/>
              <a:t>Galileo</a:t>
            </a:r>
            <a:endParaRPr lang="pt-BR" dirty="0"/>
          </a:p>
        </p:txBody>
      </p:sp>
      <p:pic>
        <p:nvPicPr>
          <p:cNvPr id="2050" name="Picture 2" descr="http://profclaudiosilva.com.br/wp-content/uploads/2014/09/70094_Arduino-Intel-Galileo_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685" y="1594337"/>
            <a:ext cx="6325788" cy="47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A2607731-859F-4A79-99DE-912F01DA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575AB2F9-171D-4E39-84C5-121D22470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9C22F961-A489-4EB1-904E-32B552A80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2320447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Intel Edison</a:t>
            </a:r>
          </a:p>
        </p:txBody>
      </p:sp>
      <p:pic>
        <p:nvPicPr>
          <p:cNvPr id="3074" name="Picture 2" descr="http://www.mouser.com/images/microsites/Intel_EDI1ARDUINAL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13" y="1529984"/>
            <a:ext cx="6865111" cy="48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65013C1A-A62F-4E38-A85A-8C6A762CD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9FED997D-7C3A-4FAE-B430-43165BCD3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6626DC1E-2A8D-484B-952B-9BD4F7A9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2300888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Cubieboard</a:t>
            </a:r>
            <a:endParaRPr lang="pt-BR" dirty="0"/>
          </a:p>
        </p:txBody>
      </p:sp>
      <p:pic>
        <p:nvPicPr>
          <p:cNvPr id="4098" name="Picture 2" descr="http://cubieboard.org/wp-content/uploads/2012/09/cubieboard_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55" y="1886528"/>
            <a:ext cx="68770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3B803919-18AE-4753-8BFA-92A21519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340621CC-FF15-415D-95C3-6F1993F8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C6597B0B-36B0-4E59-8FD6-AEA613334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942365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onde começar – </a:t>
            </a:r>
            <a:r>
              <a:rPr lang="pt-BR" dirty="0" err="1"/>
              <a:t>Arduino</a:t>
            </a:r>
            <a:endParaRPr lang="pt-BR" dirty="0"/>
          </a:p>
        </p:txBody>
      </p:sp>
      <p:pic>
        <p:nvPicPr>
          <p:cNvPr id="20482" name="Picture 2" descr="https://upload.wikimedia.org/wikipedia/commons/3/38/Arduino_Uno_-_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55" y="1554468"/>
            <a:ext cx="4781468" cy="47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B6B50D7E-CF41-48CE-A1AC-0F229099B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5BCC0804-D31B-4AC9-A648-67D3BB98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CDDC967A-AB3C-4D49-A30F-2ECDD989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3735411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onde começar – Arduino Nano</a:t>
            </a:r>
          </a:p>
        </p:txBody>
      </p:sp>
      <p:pic>
        <p:nvPicPr>
          <p:cNvPr id="4" name="Imagem 3" descr="Uma imagem contendo equipamentos eletrônicos, circuito&#10;&#10;Descrição gerada automaticamente">
            <a:extLst>
              <a:ext uri="{FF2B5EF4-FFF2-40B4-BE49-F238E27FC236}">
                <a16:creationId xmlns:a16="http://schemas.microsoft.com/office/drawing/2014/main" id="{9E254549-26BA-4F8B-964E-1C449626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10" y="1634837"/>
            <a:ext cx="4712836" cy="4712836"/>
          </a:xfrm>
          <a:prstGeom prst="rect">
            <a:avLst/>
          </a:prstGeom>
        </p:spPr>
      </p:pic>
      <p:pic>
        <p:nvPicPr>
          <p:cNvPr id="5" name="Picture 4" descr="464488">
            <a:extLst>
              <a:ext uri="{FF2B5EF4-FFF2-40B4-BE49-F238E27FC236}">
                <a16:creationId xmlns:a16="http://schemas.microsoft.com/office/drawing/2014/main" id="{1D098427-67FE-4DC5-AB06-4F88199C6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_unicamp2">
            <a:extLst>
              <a:ext uri="{FF2B5EF4-FFF2-40B4-BE49-F238E27FC236}">
                <a16:creationId xmlns:a16="http://schemas.microsoft.com/office/drawing/2014/main" id="{A397D29D-7DCD-41A5-AC4A-3189A8629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E2478D-F3CD-407A-8A19-FAB460EAB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980545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onde começar – </a:t>
            </a:r>
            <a:r>
              <a:rPr lang="pt-BR" dirty="0" err="1"/>
              <a:t>NodeMCU</a:t>
            </a:r>
            <a:r>
              <a:rPr lang="pt-BR" dirty="0"/>
              <a:t> / ESP32</a:t>
            </a:r>
          </a:p>
        </p:txBody>
      </p:sp>
      <p:pic>
        <p:nvPicPr>
          <p:cNvPr id="4" name="Imagem 3" descr="Uma imagem contendo equipamentos eletrônicos, circuito&#10;&#10;Descrição gerada automaticamente">
            <a:extLst>
              <a:ext uri="{FF2B5EF4-FFF2-40B4-BE49-F238E27FC236}">
                <a16:creationId xmlns:a16="http://schemas.microsoft.com/office/drawing/2014/main" id="{A491FF79-7872-427F-B55B-69C52047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094" y="1717967"/>
            <a:ext cx="4622156" cy="4463455"/>
          </a:xfrm>
          <a:prstGeom prst="rect">
            <a:avLst/>
          </a:prstGeom>
        </p:spPr>
      </p:pic>
      <p:pic>
        <p:nvPicPr>
          <p:cNvPr id="5" name="Picture 4" descr="464488">
            <a:extLst>
              <a:ext uri="{FF2B5EF4-FFF2-40B4-BE49-F238E27FC236}">
                <a16:creationId xmlns:a16="http://schemas.microsoft.com/office/drawing/2014/main" id="{975E5C9C-9AE5-4A3C-970D-9C8A2472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_unicamp2">
            <a:extLst>
              <a:ext uri="{FF2B5EF4-FFF2-40B4-BE49-F238E27FC236}">
                <a16:creationId xmlns:a16="http://schemas.microsoft.com/office/drawing/2014/main" id="{0239C600-DB13-44EE-8566-5091CCAB4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0FA60B-AB4B-4F77-8735-DEA1C1D20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3274942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Hardware.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51" y="2660054"/>
            <a:ext cx="25336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501" y="2646779"/>
            <a:ext cx="271462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http://www.tandyonline.co.uk/media/catalog/product/cache/1/image/9df78eab33525d08d6e5fb8d27136e95/d/h/dht-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388" y="2792829"/>
            <a:ext cx="19240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464488">
            <a:extLst>
              <a:ext uri="{FF2B5EF4-FFF2-40B4-BE49-F238E27FC236}">
                <a16:creationId xmlns:a16="http://schemas.microsoft.com/office/drawing/2014/main" id="{5E348CE2-FD03-48C3-B6B1-D14DC1AC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logo_unicamp2">
            <a:extLst>
              <a:ext uri="{FF2B5EF4-FFF2-40B4-BE49-F238E27FC236}">
                <a16:creationId xmlns:a16="http://schemas.microsoft.com/office/drawing/2014/main" id="{C57F2B04-1CDA-4473-8C0F-9BBD95AC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19735C7A-C68C-4E91-9B91-2AB9A01C8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803290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onde começar ?</a:t>
            </a:r>
          </a:p>
        </p:txBody>
      </p:sp>
      <p:pic>
        <p:nvPicPr>
          <p:cNvPr id="14338" name="Picture 2" descr="http://internetmedicine.com/wp-content/uploads/2013/12/sesnorplat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316" y="1639956"/>
            <a:ext cx="7771812" cy="456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C0FCD487-73EB-4A57-8DA1-99BBF2A0E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_unicamp2">
            <a:extLst>
              <a:ext uri="{FF2B5EF4-FFF2-40B4-BE49-F238E27FC236}">
                <a16:creationId xmlns:a16="http://schemas.microsoft.com/office/drawing/2014/main" id="{A7A47983-354B-4B6B-B206-BBF98763C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34ED5F00-19F7-47AE-B9A5-E2BD70677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677038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3DCF6-94EB-52BB-FF9E-71E8DC37A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onde começar ?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76CCB4D-23F9-1A9A-DD1C-DF7616575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69" y="2770590"/>
            <a:ext cx="2438400" cy="24384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969445-0322-6B0F-1991-441D407B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09" y="2280383"/>
            <a:ext cx="2797174" cy="31827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EEC720-21A2-AD62-21E9-6D73D551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21207" y="2938082"/>
            <a:ext cx="2674422" cy="1867394"/>
          </a:xfrm>
          <a:prstGeom prst="rect">
            <a:avLst/>
          </a:prstGeom>
        </p:spPr>
      </p:pic>
      <p:sp>
        <p:nvSpPr>
          <p:cNvPr id="7" name="Seta para a direita 11">
            <a:extLst>
              <a:ext uri="{FF2B5EF4-FFF2-40B4-BE49-F238E27FC236}">
                <a16:creationId xmlns:a16="http://schemas.microsoft.com/office/drawing/2014/main" id="{7915D8DD-CC31-31D7-17A3-617B0FED6C89}"/>
              </a:ext>
            </a:extLst>
          </p:cNvPr>
          <p:cNvSpPr/>
          <p:nvPr/>
        </p:nvSpPr>
        <p:spPr>
          <a:xfrm>
            <a:off x="3442035" y="3747474"/>
            <a:ext cx="978408" cy="4846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12">
            <a:extLst>
              <a:ext uri="{FF2B5EF4-FFF2-40B4-BE49-F238E27FC236}">
                <a16:creationId xmlns:a16="http://schemas.microsoft.com/office/drawing/2014/main" id="{3C6EA31E-A3B1-1194-3393-B4B51ADDEC9C}"/>
              </a:ext>
            </a:extLst>
          </p:cNvPr>
          <p:cNvSpPr/>
          <p:nvPr/>
        </p:nvSpPr>
        <p:spPr>
          <a:xfrm>
            <a:off x="7730398" y="3747474"/>
            <a:ext cx="978408" cy="4846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4" descr="464488">
            <a:extLst>
              <a:ext uri="{FF2B5EF4-FFF2-40B4-BE49-F238E27FC236}">
                <a16:creationId xmlns:a16="http://schemas.microsoft.com/office/drawing/2014/main" id="{D734FAF0-CA36-4BFA-8664-6B62AC758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logo_unicamp2">
            <a:extLst>
              <a:ext uri="{FF2B5EF4-FFF2-40B4-BE49-F238E27FC236}">
                <a16:creationId xmlns:a16="http://schemas.microsoft.com/office/drawing/2014/main" id="{70A5C7C7-2D06-4E7C-AF4B-DF4F9E590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9F8984F9-563C-4D02-87B2-A9A73B14F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424162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1600" dirty="0"/>
          </a:p>
          <a:p>
            <a:r>
              <a:rPr lang="pt-BR" sz="1600" dirty="0"/>
              <a:t>“... mas eu uso a Internet para tudo, pesquiso, pago contas, ouço música, converso com as pessoas, troco mensagens, uso jogos on-line...”.</a:t>
            </a:r>
          </a:p>
          <a:p>
            <a:endParaRPr lang="pt-BR" sz="1600" b="1" dirty="0"/>
          </a:p>
          <a:p>
            <a:r>
              <a:rPr lang="pt-BR" sz="1600" b="1" dirty="0"/>
              <a:t>Internet é uma coisa e os Serviços são outra</a:t>
            </a:r>
            <a:r>
              <a:rPr lang="pt-BR" sz="1600" dirty="0"/>
              <a:t>.</a:t>
            </a:r>
          </a:p>
          <a:p>
            <a:endParaRPr lang="pt-BR" sz="16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244" y="3154650"/>
            <a:ext cx="4179888" cy="303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golp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50" y="3154650"/>
            <a:ext cx="4499726" cy="303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464488">
            <a:extLst>
              <a:ext uri="{FF2B5EF4-FFF2-40B4-BE49-F238E27FC236}">
                <a16:creationId xmlns:a16="http://schemas.microsoft.com/office/drawing/2014/main" id="{1BEB1109-FABA-4E98-B863-26965821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logo_unicamp2">
            <a:extLst>
              <a:ext uri="{FF2B5EF4-FFF2-40B4-BE49-F238E27FC236}">
                <a16:creationId xmlns:a16="http://schemas.microsoft.com/office/drawing/2014/main" id="{CD68FE19-38D2-463C-AA1F-CAEE85A2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9C8BD603-4928-444D-BE1A-7C9D63EF8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476261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onde começar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FAC8DA-EE8A-2FC7-3C44-D8DF76DE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74" y="1567754"/>
            <a:ext cx="9138190" cy="4749115"/>
          </a:xfrm>
          <a:prstGeom prst="rect">
            <a:avLst/>
          </a:prstGeom>
        </p:spPr>
      </p:pic>
      <p:pic>
        <p:nvPicPr>
          <p:cNvPr id="4" name="Picture 4" descr="464488">
            <a:extLst>
              <a:ext uri="{FF2B5EF4-FFF2-40B4-BE49-F238E27FC236}">
                <a16:creationId xmlns:a16="http://schemas.microsoft.com/office/drawing/2014/main" id="{DE7D3800-2BFD-4CB0-9DEC-A08B6029C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_unicamp2">
            <a:extLst>
              <a:ext uri="{FF2B5EF4-FFF2-40B4-BE49-F238E27FC236}">
                <a16:creationId xmlns:a16="http://schemas.microsoft.com/office/drawing/2014/main" id="{C7853072-B437-46BC-8316-52A2CA225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7F0E46-A4A9-46CE-A396-19B49DA22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193529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FAC39B3D-0211-4827-917C-EDA2DC1F8413}"/>
              </a:ext>
            </a:extLst>
          </p:cNvPr>
          <p:cNvGrpSpPr/>
          <p:nvPr/>
        </p:nvGrpSpPr>
        <p:grpSpPr>
          <a:xfrm>
            <a:off x="3497802" y="1616365"/>
            <a:ext cx="5230569" cy="4677122"/>
            <a:chOff x="3802743" y="1262743"/>
            <a:chExt cx="7242628" cy="5428343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451DFD59-C281-43D5-B468-AA63EB2D38F8}"/>
                </a:ext>
              </a:extLst>
            </p:cNvPr>
            <p:cNvSpPr/>
            <p:nvPr/>
          </p:nvSpPr>
          <p:spPr>
            <a:xfrm>
              <a:off x="3802743" y="1262743"/>
              <a:ext cx="7242628" cy="54283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Mídia Online 2">
              <a:hlinkClick r:id="" action="ppaction://media"/>
              <a:extLst>
                <a:ext uri="{FF2B5EF4-FFF2-40B4-BE49-F238E27FC236}">
                  <a16:creationId xmlns:a16="http://schemas.microsoft.com/office/drawing/2014/main" id="{04DA03F5-4268-47A3-854B-58B518065711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3"/>
            <a:stretch>
              <a:fillRect/>
            </a:stretch>
          </p:blipFill>
          <p:spPr>
            <a:xfrm>
              <a:off x="3889612" y="1340889"/>
              <a:ext cx="7083188" cy="5312391"/>
            </a:xfrm>
            <a:prstGeom prst="rect">
              <a:avLst/>
            </a:prstGeom>
          </p:spPr>
        </p:pic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819EE5AA-1A2F-4EC3-8FF1-29909391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Coisas.</a:t>
            </a:r>
          </a:p>
        </p:txBody>
      </p:sp>
      <p:pic>
        <p:nvPicPr>
          <p:cNvPr id="6" name="Picture 4" descr="464488">
            <a:extLst>
              <a:ext uri="{FF2B5EF4-FFF2-40B4-BE49-F238E27FC236}">
                <a16:creationId xmlns:a16="http://schemas.microsoft.com/office/drawing/2014/main" id="{82A85C77-6CE9-45A4-98ED-6AC34A08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logo_unicamp2">
            <a:extLst>
              <a:ext uri="{FF2B5EF4-FFF2-40B4-BE49-F238E27FC236}">
                <a16:creationId xmlns:a16="http://schemas.microsoft.com/office/drawing/2014/main" id="{BA6397D7-BF1F-4A37-9B12-247F45FB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79D1DE40-E44C-429D-B000-D130429B2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2074601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Introdução à Internet das Coisas (IoT)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anchor="ctr" anchorCtr="0">
            <a:noAutofit/>
          </a:bodyPr>
          <a:lstStyle/>
          <a:p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Prof. Dr. José Luís Zem</a:t>
            </a:r>
          </a:p>
        </p:txBody>
      </p:sp>
      <p:pic>
        <p:nvPicPr>
          <p:cNvPr id="8" name="Picture 4" descr="464488">
            <a:extLst>
              <a:ext uri="{FF2B5EF4-FFF2-40B4-BE49-F238E27FC236}">
                <a16:creationId xmlns:a16="http://schemas.microsoft.com/office/drawing/2014/main" id="{B36291F3-FB41-4A50-821B-140A7F82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715001"/>
            <a:ext cx="9207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logo_unicamp2">
            <a:extLst>
              <a:ext uri="{FF2B5EF4-FFF2-40B4-BE49-F238E27FC236}">
                <a16:creationId xmlns:a16="http://schemas.microsoft.com/office/drawing/2014/main" id="{800E98C6-CB74-41C6-91E0-06C829616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5715001"/>
            <a:ext cx="9525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8CB021D0-557E-4CFE-97BD-9E8C98FB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715000"/>
            <a:ext cx="7010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800"/>
              <a:t>Especialização em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343757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Gerações da Internet.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1ª. Geração: A Internet interligando Computadores.</a:t>
            </a:r>
          </a:p>
        </p:txBody>
      </p:sp>
      <p:pic>
        <p:nvPicPr>
          <p:cNvPr id="6146" name="Picture 2" descr="https://lh5.googleusercontent.com/f0hTyhHNnjz39EyqL_UB7-h76Ad70I3DE522Iw-A9PZLID3GG1QikjhWVzyhhYnEDtHmC0EgW2Y-Y_uk-ZVRk_vnSOuLlvnBzTjg41TSAjlPxf9lYT5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56" y="242341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deliveryimages.acm.org/10.1145/1820000/1810906/figs/u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953" y="2025317"/>
            <a:ext cx="5001201" cy="412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464488">
            <a:extLst>
              <a:ext uri="{FF2B5EF4-FFF2-40B4-BE49-F238E27FC236}">
                <a16:creationId xmlns:a16="http://schemas.microsoft.com/office/drawing/2014/main" id="{4CF1BCB9-F5C9-4B0D-841B-8DF5720B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logo_unicamp2">
            <a:extLst>
              <a:ext uri="{FF2B5EF4-FFF2-40B4-BE49-F238E27FC236}">
                <a16:creationId xmlns:a16="http://schemas.microsoft.com/office/drawing/2014/main" id="{C8A7188C-C9A6-4D65-B44D-909027DFC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505B9F9D-7061-4946-A26C-43A1C7CC6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367352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Gerações da Internet.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2ª. Geração: A Internet interligando Pessoas.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09" y="2273058"/>
            <a:ext cx="6086474" cy="3429000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1266821" y="2809321"/>
            <a:ext cx="3125325" cy="2362987"/>
            <a:chOff x="1993307" y="4022411"/>
            <a:chExt cx="3125325" cy="2362987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307" y="4022411"/>
              <a:ext cx="3125325" cy="2356475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969" y="5653740"/>
              <a:ext cx="796104" cy="731658"/>
            </a:xfrm>
            <a:prstGeom prst="rect">
              <a:avLst/>
            </a:prstGeom>
          </p:spPr>
        </p:pic>
      </p:grpSp>
      <p:pic>
        <p:nvPicPr>
          <p:cNvPr id="8" name="Picture 4" descr="464488">
            <a:extLst>
              <a:ext uri="{FF2B5EF4-FFF2-40B4-BE49-F238E27FC236}">
                <a16:creationId xmlns:a16="http://schemas.microsoft.com/office/drawing/2014/main" id="{D202680A-B5D3-4D80-A340-D21F3EF4B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logo_unicamp2">
            <a:extLst>
              <a:ext uri="{FF2B5EF4-FFF2-40B4-BE49-F238E27FC236}">
                <a16:creationId xmlns:a16="http://schemas.microsoft.com/office/drawing/2014/main" id="{D3800585-C625-4ED7-977F-8050D4D5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CF1BE9FA-4237-47BF-9CD7-EBD5A6AC6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323668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Gerações da Internet.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3ª. Geração: A Internet interligando Objetos.</a:t>
            </a:r>
          </a:p>
        </p:txBody>
      </p:sp>
      <p:pic>
        <p:nvPicPr>
          <p:cNvPr id="8194" name="Picture 2" descr="https://upload.wikimedia.org/wikipedia/commons/0/01/Internet_of_things_signed_by_the_auth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847" y="2556506"/>
            <a:ext cx="4257564" cy="319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images.huffingtonpost.com/2016-07-12-1468314021-5633148-internetofth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88" y="2273101"/>
            <a:ext cx="5061968" cy="366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464488">
            <a:extLst>
              <a:ext uri="{FF2B5EF4-FFF2-40B4-BE49-F238E27FC236}">
                <a16:creationId xmlns:a16="http://schemas.microsoft.com/office/drawing/2014/main" id="{D18D3DB3-27EF-4615-A09F-F432B9872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logo_unicamp2">
            <a:extLst>
              <a:ext uri="{FF2B5EF4-FFF2-40B4-BE49-F238E27FC236}">
                <a16:creationId xmlns:a16="http://schemas.microsoft.com/office/drawing/2014/main" id="{EF4576D0-4933-444B-BB70-8080845D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9C521A3-BED6-430A-A4C0-879072C58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380608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6041" y="2134091"/>
            <a:ext cx="6693668" cy="3284915"/>
          </a:xfrm>
        </p:spPr>
        <p:txBody>
          <a:bodyPr>
            <a:normAutofit/>
          </a:bodyPr>
          <a:lstStyle/>
          <a:p>
            <a:pPr algn="just"/>
            <a:r>
              <a:rPr lang="pt-PT" b="1" dirty="0"/>
              <a:t>Não existe uma definição </a:t>
            </a:r>
            <a:r>
              <a:rPr lang="pt-PT" dirty="0"/>
              <a:t>universalmente para Internet das Coisas.</a:t>
            </a:r>
          </a:p>
          <a:p>
            <a:pPr algn="just"/>
            <a:endParaRPr lang="pt-PT" dirty="0"/>
          </a:p>
          <a:p>
            <a:pPr algn="just"/>
            <a:r>
              <a:rPr lang="pt-PT" b="1" dirty="0"/>
              <a:t>Mark Weiser </a:t>
            </a:r>
            <a:r>
              <a:rPr lang="pt-PT" dirty="0"/>
              <a:t>previu a tecnologia por trás da </a:t>
            </a:r>
            <a:r>
              <a:rPr lang="pt-PT" b="1" dirty="0"/>
              <a:t>Internet das Coisas </a:t>
            </a:r>
            <a:r>
              <a:rPr lang="pt-PT" dirty="0"/>
              <a:t>no início de </a:t>
            </a:r>
            <a:r>
              <a:rPr lang="pt-PT" b="1" dirty="0"/>
              <a:t>1990</a:t>
            </a:r>
            <a:r>
              <a:rPr lang="pt-PT" dirty="0"/>
              <a:t>.</a:t>
            </a:r>
          </a:p>
          <a:p>
            <a:pPr algn="just"/>
            <a:endParaRPr lang="pt-PT" dirty="0"/>
          </a:p>
          <a:p>
            <a:pPr algn="just"/>
            <a:r>
              <a:rPr lang="pt-PT" dirty="0"/>
              <a:t>O conceito tem sido chamado também de </a:t>
            </a:r>
            <a:r>
              <a:rPr lang="pt-PT" b="1" dirty="0"/>
              <a:t>computação ubíqua</a:t>
            </a:r>
            <a:r>
              <a:rPr lang="pt-PT" dirty="0"/>
              <a:t>, a </a:t>
            </a:r>
            <a:r>
              <a:rPr lang="pt-PT" b="1" dirty="0"/>
              <a:t>computação onipresente </a:t>
            </a:r>
            <a:r>
              <a:rPr lang="pt-PT" dirty="0"/>
              <a:t>(pervasiva), </a:t>
            </a:r>
            <a:r>
              <a:rPr lang="pt-PT" b="1" dirty="0"/>
              <a:t>computação ambiente </a:t>
            </a:r>
            <a:r>
              <a:rPr lang="pt-PT" dirty="0"/>
              <a:t>(baseada no contexto).</a:t>
            </a:r>
            <a:endParaRPr lang="pt-BR" dirty="0"/>
          </a:p>
        </p:txBody>
      </p:sp>
      <p:pic>
        <p:nvPicPr>
          <p:cNvPr id="9218" name="Picture 2" descr="http://www.intorobotics.com/wp-content/uploads/2014/10/HRInternetofThingsStandardsiStockphoto27050372-13938677237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753" y="2134091"/>
            <a:ext cx="4218983" cy="361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464488">
            <a:extLst>
              <a:ext uri="{FF2B5EF4-FFF2-40B4-BE49-F238E27FC236}">
                <a16:creationId xmlns:a16="http://schemas.microsoft.com/office/drawing/2014/main" id="{91461AC2-E01B-4993-8DFC-19C93607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_unicamp2">
            <a:extLst>
              <a:ext uri="{FF2B5EF4-FFF2-40B4-BE49-F238E27FC236}">
                <a16:creationId xmlns:a16="http://schemas.microsoft.com/office/drawing/2014/main" id="{EE0CF633-AF1B-492F-A07C-F7473046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A25C0-FC95-43C0-878E-D7386FD86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428257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 das Coisas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pt-BR" dirty="0"/>
          </a:p>
          <a:p>
            <a:pPr algn="just"/>
            <a:r>
              <a:rPr lang="pt-BR" dirty="0" err="1"/>
              <a:t>IoT</a:t>
            </a:r>
            <a:r>
              <a:rPr lang="pt-BR" dirty="0"/>
              <a:t> (Internet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) é uma </a:t>
            </a:r>
            <a:r>
              <a:rPr lang="pt-BR" b="1" dirty="0"/>
              <a:t>rede de dispositivos inteligentes </a:t>
            </a:r>
            <a:r>
              <a:rPr lang="pt-BR" dirty="0"/>
              <a:t>que podem se </a:t>
            </a:r>
            <a:r>
              <a:rPr lang="pt-BR" b="1" dirty="0"/>
              <a:t>comunicar entre si</a:t>
            </a:r>
            <a:r>
              <a:rPr lang="pt-BR" dirty="0"/>
              <a:t>, </a:t>
            </a:r>
            <a:r>
              <a:rPr lang="pt-BR" b="1" dirty="0"/>
              <a:t>compartilhar informações </a:t>
            </a:r>
            <a:r>
              <a:rPr lang="pt-BR" dirty="0"/>
              <a:t>e </a:t>
            </a:r>
            <a:r>
              <a:rPr lang="pt-BR" b="1" dirty="0"/>
              <a:t>tomar decisões</a:t>
            </a:r>
            <a:r>
              <a:rPr lang="pt-BR" dirty="0"/>
              <a:t>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É uma </a:t>
            </a:r>
            <a:r>
              <a:rPr lang="pt-BR" b="1" dirty="0"/>
              <a:t>expansão do conceito de M2M (</a:t>
            </a:r>
            <a:r>
              <a:rPr lang="pt-BR" b="1" dirty="0" err="1"/>
              <a:t>Machine-to-Machine</a:t>
            </a:r>
            <a:r>
              <a:rPr lang="pt-BR" b="1" dirty="0"/>
              <a:t>)</a:t>
            </a:r>
            <a:r>
              <a:rPr lang="pt-BR" dirty="0"/>
              <a:t>, onde os dispositivos não se comunicam apenas entre si, mas também com outros agentes como o ser humano e o meio ambiente.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 </a:t>
            </a:r>
            <a:r>
              <a:rPr lang="pt-BR" b="1" dirty="0"/>
              <a:t>novidade da IoT não está na capacidade funcional dos objetos inteligentes </a:t>
            </a:r>
            <a:r>
              <a:rPr lang="pt-BR" dirty="0"/>
              <a:t>– a tempos já encontrávamos muitos sistemas embarcados conectados à Internet – mas na </a:t>
            </a:r>
            <a:r>
              <a:rPr lang="pt-BR" b="1" dirty="0"/>
              <a:t>expectativa da quantidade de objetos inteligentes que serão inseridos e das questões técnicas e sociais</a:t>
            </a:r>
            <a:r>
              <a:rPr lang="pt-BR" dirty="0"/>
              <a:t> que isso apresenta. </a:t>
            </a:r>
          </a:p>
        </p:txBody>
      </p:sp>
      <p:pic>
        <p:nvPicPr>
          <p:cNvPr id="5" name="Picture 4" descr="464488">
            <a:extLst>
              <a:ext uri="{FF2B5EF4-FFF2-40B4-BE49-F238E27FC236}">
                <a16:creationId xmlns:a16="http://schemas.microsoft.com/office/drawing/2014/main" id="{D56F8EC6-CAC7-4229-8C89-180136C9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6" y="764704"/>
            <a:ext cx="522923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_unicamp2">
            <a:extLst>
              <a:ext uri="{FF2B5EF4-FFF2-40B4-BE49-F238E27FC236}">
                <a16:creationId xmlns:a16="http://schemas.microsoft.com/office/drawing/2014/main" id="{CB3733C2-2D2D-4781-9B8E-D1D7A228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195" y="116632"/>
            <a:ext cx="47625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020E15-4EC1-4691-A388-F4664B1E0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424" y="6453336"/>
            <a:ext cx="10369152" cy="4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Faculdade de Tecnologia – FT - Curso de Engenharia e Administração de Sistemas de Bancos de Dados </a:t>
            </a:r>
          </a:p>
        </p:txBody>
      </p:sp>
    </p:spTree>
    <p:extLst>
      <p:ext uri="{BB962C8B-B14F-4D97-AF65-F5344CB8AC3E}">
        <p14:creationId xmlns:p14="http://schemas.microsoft.com/office/powerpoint/2010/main" val="3639580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2_slides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slide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slides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ides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ides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ides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ides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ides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ides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lides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lides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a1" id="{61D5AF31-C32F-4A03-A5AC-178681A03285}" vid="{5B82887D-A4B8-4C13-9B86-9E09C0A3E692}"/>
    </a:ext>
  </a:extLst>
</a:theme>
</file>

<file path=ppt/theme/theme2.xml><?xml version="1.0" encoding="utf-8"?>
<a:theme xmlns:a="http://schemas.openxmlformats.org/drawingml/2006/main" name="3_slides">
  <a:themeElements>
    <a:clrScheme name="slides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3_slides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2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2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slides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L_01 - Ambientes_Computacionais_Alto_Desempenho - Parte 1.pptx" id="{C2199E50-5469-46F7-9D85-811C19210FE2}" vid="{09D02797-89A2-4C84-8816-0613C8351D9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C6D87F082B5AF4289F47D1A4748394A" ma:contentTypeVersion="14" ma:contentTypeDescription="Crie um novo documento." ma:contentTypeScope="" ma:versionID="1d0b9a94ee9b62e59fadba2fd9497a36">
  <xsd:schema xmlns:xsd="http://www.w3.org/2001/XMLSchema" xmlns:xs="http://www.w3.org/2001/XMLSchema" xmlns:p="http://schemas.microsoft.com/office/2006/metadata/properties" xmlns:ns2="43dc1b9c-d270-48f5-940b-13b219ef755b" xmlns:ns3="49989462-a3b1-411f-9727-aeca9f27daad" targetNamespace="http://schemas.microsoft.com/office/2006/metadata/properties" ma:root="true" ma:fieldsID="4d969bce41f7520e845c712d9149dd83" ns2:_="" ns3:_="">
    <xsd:import namespace="43dc1b9c-d270-48f5-940b-13b219ef755b"/>
    <xsd:import namespace="49989462-a3b1-411f-9727-aeca9f27daa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dc1b9c-d270-48f5-940b-13b219ef75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dd94bbf-cc7d-4606-8cb4-e38b2aaab23f}" ma:internalName="TaxCatchAll" ma:showField="CatchAllData" ma:web="43dc1b9c-d270-48f5-940b-13b219ef75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89462-a3b1-411f-9727-aeca9f27d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4e5fa600-a6a3-48c5-86c8-949ad20f8d0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dc1b9c-d270-48f5-940b-13b219ef755b" xsi:nil="true"/>
    <lcf76f155ced4ddcb4097134ff3c332f xmlns="49989462-a3b1-411f-9727-aeca9f27daa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72709F3-DEF6-4492-AA8C-120E6B00C1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6F7852-6EDE-432F-97F5-0CE0F363E4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dc1b9c-d270-48f5-940b-13b219ef755b"/>
    <ds:schemaRef ds:uri="49989462-a3b1-411f-9727-aeca9f27da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CD154C-28BC-4623-9919-83B5A01DE6F3}">
  <ds:schemaRefs>
    <ds:schemaRef ds:uri="http://schemas.microsoft.com/office/2006/metadata/properties"/>
    <ds:schemaRef ds:uri="http://schemas.microsoft.com/office/infopath/2007/PartnerControls"/>
    <ds:schemaRef ds:uri="43dc1b9c-d270-48f5-940b-13b219ef755b"/>
    <ds:schemaRef ds:uri="49989462-a3b1-411f-9727-aeca9f27daa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650</TotalTime>
  <Words>1789</Words>
  <Application>Microsoft Office PowerPoint</Application>
  <PresentationFormat>Widescreen</PresentationFormat>
  <Paragraphs>178</Paragraphs>
  <Slides>42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Tema1</vt:lpstr>
      <vt:lpstr>3_slides</vt:lpstr>
      <vt:lpstr>Introdução à Internet das Coisas (IoT)</vt:lpstr>
      <vt:lpstr>Agenda</vt:lpstr>
      <vt:lpstr>A Internet</vt:lpstr>
      <vt:lpstr>A Internet</vt:lpstr>
      <vt:lpstr>As Gerações da Internet.</vt:lpstr>
      <vt:lpstr>As Gerações da Internet.</vt:lpstr>
      <vt:lpstr>As Gerações da Internet.</vt:lpstr>
      <vt:lpstr>A Internet das Coisas.</vt:lpstr>
      <vt:lpstr>A Internet das Coisas</vt:lpstr>
      <vt:lpstr>A Internet das Coisas</vt:lpstr>
      <vt:lpstr>A Internet das Coisas – Definições.</vt:lpstr>
      <vt:lpstr>A Internet das Coisas – Definições.</vt:lpstr>
      <vt:lpstr>A Internet das Coisas - Definições.</vt:lpstr>
      <vt:lpstr>A Internet das Coisas.</vt:lpstr>
      <vt:lpstr>A Internet das Coisas - Componentes</vt:lpstr>
      <vt:lpstr>A Internet das Coisas - Componentes</vt:lpstr>
      <vt:lpstr>A Internet das Coisas – Características dos Nós </vt:lpstr>
      <vt:lpstr>A Internet das Coisas – Firmware </vt:lpstr>
      <vt:lpstr>A Internet das Coisas – Dispositivos e Sistemas</vt:lpstr>
      <vt:lpstr>A Internet das Coisas - Aplicabilidade</vt:lpstr>
      <vt:lpstr>A Internet das Coisas - Aplicabilidade</vt:lpstr>
      <vt:lpstr>A Internet das Coisas - Aplicabilidade</vt:lpstr>
      <vt:lpstr>A Internet das Coisas - Aplicabilidade.</vt:lpstr>
      <vt:lpstr>A Internet das Coisas – Larga Escala.</vt:lpstr>
      <vt:lpstr>Internet das Coisas – Desafios.</vt:lpstr>
      <vt:lpstr>Internet das Coisas – Possíveis Ataques.</vt:lpstr>
      <vt:lpstr>Por onde começar – Raspberry Pi</vt:lpstr>
      <vt:lpstr>Por onde começar – Raspberry Pi Pico</vt:lpstr>
      <vt:lpstr>Por onde começar – Beaglebone</vt:lpstr>
      <vt:lpstr>Por onde começar – IoT Surfboard</vt:lpstr>
      <vt:lpstr>Intel Galileo</vt:lpstr>
      <vt:lpstr>Intel Edison</vt:lpstr>
      <vt:lpstr>Cubieboard</vt:lpstr>
      <vt:lpstr>Por onde começar – Arduino</vt:lpstr>
      <vt:lpstr>Por onde começar – Arduino Nano</vt:lpstr>
      <vt:lpstr>Por onde começar – NodeMCU / ESP32</vt:lpstr>
      <vt:lpstr>Exemplo – Hardware.</vt:lpstr>
      <vt:lpstr>Por onde começar ?</vt:lpstr>
      <vt:lpstr>Por onde começar ?</vt:lpstr>
      <vt:lpstr>Por onde começar ?</vt:lpstr>
      <vt:lpstr>A Internet das Coisas.</vt:lpstr>
      <vt:lpstr>Introdução à Internet das Coisas (IoT)</vt:lpstr>
    </vt:vector>
  </TitlesOfParts>
  <Company>Unicamp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das Coisas (Internet of Things – IoT)</dc:title>
  <dc:subject>Internet das Coisas</dc:subject>
  <dc:creator>jose.zem@fatec.sp.gov.br</dc:creator>
  <cp:lastModifiedBy>Jose Luis Zem</cp:lastModifiedBy>
  <cp:revision>93</cp:revision>
  <dcterms:created xsi:type="dcterms:W3CDTF">2016-08-04T14:13:56Z</dcterms:created>
  <dcterms:modified xsi:type="dcterms:W3CDTF">2025-06-07T13:36:57Z</dcterms:modified>
  <cp:version>v3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0x0101005C6D87F082B5AF4289F47D1A4748394A</vt:lpwstr>
  </property>
</Properties>
</file>